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5" r:id="rId2"/>
    <p:sldId id="316" r:id="rId3"/>
    <p:sldId id="317" r:id="rId4"/>
    <p:sldId id="320" r:id="rId5"/>
    <p:sldId id="318" r:id="rId6"/>
    <p:sldId id="322" r:id="rId7"/>
    <p:sldId id="323" r:id="rId8"/>
    <p:sldId id="333" r:id="rId9"/>
    <p:sldId id="342" r:id="rId10"/>
    <p:sldId id="338" r:id="rId11"/>
    <p:sldId id="343" r:id="rId12"/>
    <p:sldId id="335" r:id="rId13"/>
    <p:sldId id="340" r:id="rId14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B62"/>
    <a:srgbClr val="ADC637"/>
    <a:srgbClr val="212121"/>
    <a:srgbClr val="61ADAA"/>
    <a:srgbClr val="B0DDDA"/>
    <a:srgbClr val="ED89B4"/>
    <a:srgbClr val="273A52"/>
    <a:srgbClr val="F26D76"/>
    <a:srgbClr val="C6B959"/>
    <a:srgbClr val="C3B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08" autoAdjust="0"/>
    <p:restoredTop sz="94660"/>
  </p:normalViewPr>
  <p:slideViewPr>
    <p:cSldViewPr snapToGrid="0">
      <p:cViewPr varScale="1">
        <p:scale>
          <a:sx n="62" d="100"/>
          <a:sy n="62" d="100"/>
        </p:scale>
        <p:origin x="17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6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2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7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6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31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3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8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6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8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FA902-2DF5-414D-A33C-B203B17AE5E2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F4231-E6C5-4EEC-B702-2432FCE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6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4hbkjq-CMY" TargetMode="External"/><Relationship Id="rId3" Type="http://schemas.openxmlformats.org/officeDocument/2006/relationships/hyperlink" Target="https://youtu.be/3pHE5ZAFUFI" TargetMode="External"/><Relationship Id="rId7" Type="http://schemas.openxmlformats.org/officeDocument/2006/relationships/hyperlink" Target="https://youtu.be/N20ixqWJ_9o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2QFaLGYSI08" TargetMode="External"/><Relationship Id="rId5" Type="http://schemas.openxmlformats.org/officeDocument/2006/relationships/hyperlink" Target="https://www.youtube.com/watch?v=_ZT_Z3MHDyo" TargetMode="External"/><Relationship Id="rId4" Type="http://schemas.openxmlformats.org/officeDocument/2006/relationships/hyperlink" Target="https://youtu.be/rzmIaW-rYYI" TargetMode="External"/><Relationship Id="rId9" Type="http://schemas.openxmlformats.org/officeDocument/2006/relationships/hyperlink" Target="https://share.nearpod.com/WJ1Hn5UQZib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hz/wishlist/ls/Q6TBAACAF2OP?ref_=wl_share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164AFC-0C5E-4941-92F5-CAD80A65A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293">
            <a:off x="488270" y="3431823"/>
            <a:ext cx="4972207" cy="3719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9350" y="4381500"/>
            <a:ext cx="53901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insert 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E36B8-BCE4-334B-89E8-578E67948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888">
            <a:off x="5461835" y="4394390"/>
            <a:ext cx="4169707" cy="2322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0624D-502F-3540-9380-B8AC9F4FB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293">
            <a:off x="455598" y="3375812"/>
            <a:ext cx="5267694" cy="39403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D5CEC2-48D3-3046-9236-BF4899235EBB}"/>
              </a:ext>
            </a:extLst>
          </p:cNvPr>
          <p:cNvSpPr txBox="1"/>
          <p:nvPr/>
        </p:nvSpPr>
        <p:spPr>
          <a:xfrm>
            <a:off x="443459" y="3170590"/>
            <a:ext cx="8751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Segoe Script" panose="020B0804020000000003" pitchFamily="34" charset="0"/>
              </a:rPr>
              <a:t>to our Third Grade class!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E7838-7E48-6049-89BC-4511C8F44ACC}"/>
              </a:ext>
            </a:extLst>
          </p:cNvPr>
          <p:cNvSpPr txBox="1"/>
          <p:nvPr/>
        </p:nvSpPr>
        <p:spPr>
          <a:xfrm>
            <a:off x="3568674" y="6331073"/>
            <a:ext cx="24833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Script" panose="020B0804020000000003" pitchFamily="34" charset="0"/>
              </a:rPr>
              <a:t>Perkins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94382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5025" y="4352925"/>
            <a:ext cx="2516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insert 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69" y="0"/>
            <a:ext cx="650530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THIRD GRADE</a:t>
            </a:r>
          </a:p>
          <a:p>
            <a:r>
              <a:rPr lang="en-US" sz="8800" dirty="0">
                <a:solidFill>
                  <a:schemeClr val="bg1"/>
                </a:solidFill>
              </a:rPr>
              <a:t>PORTFOLIO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C0E9D-59CD-4E4C-952B-01ADF53E4BFE}"/>
              </a:ext>
            </a:extLst>
          </p:cNvPr>
          <p:cNvSpPr txBox="1"/>
          <p:nvPr/>
        </p:nvSpPr>
        <p:spPr>
          <a:xfrm>
            <a:off x="288840" y="2584180"/>
            <a:ext cx="9480720" cy="4524315"/>
          </a:xfrm>
          <a:prstGeom prst="rect">
            <a:avLst/>
          </a:prstGeom>
          <a:solidFill>
            <a:srgbClr val="ED89B4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Florida Statutes 1008.25 and State Board Rule 6A-1.094221 provides for the use of the third-grade student portfolio as a means for good cause promotion. Third grade students who pass four assessments from the Third Grade Portfolio are eligible for a good cause promotion and will be promoted to fourth grade.</a:t>
            </a:r>
          </a:p>
        </p:txBody>
      </p:sp>
    </p:spTree>
    <p:extLst>
      <p:ext uri="{BB962C8B-B14F-4D97-AF65-F5344CB8AC3E}">
        <p14:creationId xmlns:p14="http://schemas.microsoft.com/office/powerpoint/2010/main" val="3890114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703CA7-ECFB-1E4F-ADC3-046CB50D9439}"/>
              </a:ext>
            </a:extLst>
          </p:cNvPr>
          <p:cNvSpPr/>
          <p:nvPr/>
        </p:nvSpPr>
        <p:spPr>
          <a:xfrm>
            <a:off x="288840" y="1272746"/>
            <a:ext cx="5671751" cy="1346887"/>
          </a:xfrm>
          <a:prstGeom prst="rect">
            <a:avLst/>
          </a:prstGeom>
          <a:solidFill>
            <a:srgbClr val="21212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Segoe Print" panose="02000800000000000000" pitchFamily="2" charset="0"/>
                <a:ea typeface="Noteworthy Light" panose="02000400000000000000" pitchFamily="2" charset="77"/>
              </a:rPr>
              <a:t>the arts!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840" y="2496065"/>
            <a:ext cx="9480720" cy="5078313"/>
          </a:xfrm>
          <a:prstGeom prst="rect">
            <a:avLst/>
          </a:prstGeom>
          <a:solidFill>
            <a:srgbClr val="61ADAA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Print" panose="02000800000000000000" pitchFamily="2" charset="0"/>
              </a:rPr>
              <a:t>We really are lucky to be Perkins students! Click on the links to see what’s going on in all of our amazing arts classes! </a:t>
            </a:r>
          </a:p>
          <a:p>
            <a:r>
              <a:rPr lang="en-US" sz="2800" dirty="0">
                <a:latin typeface="Segoe Print" panose="02000800000000000000" pitchFamily="2" charset="0"/>
                <a:hlinkClick r:id="rId3"/>
              </a:rPr>
              <a:t>Music</a:t>
            </a:r>
            <a:r>
              <a:rPr lang="en-US" sz="2800" dirty="0">
                <a:latin typeface="Segoe Print" panose="02000800000000000000" pitchFamily="2" charset="0"/>
              </a:rPr>
              <a:t> with Mrs. Rook</a:t>
            </a:r>
          </a:p>
          <a:p>
            <a:r>
              <a:rPr lang="en-US" sz="2800" dirty="0">
                <a:latin typeface="Segoe Print" panose="02000800000000000000" pitchFamily="2" charset="0"/>
              </a:rPr>
              <a:t>Keyboards with Mrs. </a:t>
            </a:r>
            <a:r>
              <a:rPr lang="en-US" sz="2800" dirty="0" err="1">
                <a:latin typeface="Segoe Print" panose="02000800000000000000" pitchFamily="2" charset="0"/>
              </a:rPr>
              <a:t>Wittstruck</a:t>
            </a:r>
            <a:endParaRPr lang="en-US" sz="2800" dirty="0">
              <a:latin typeface="Segoe Print" panose="02000800000000000000" pitchFamily="2" charset="0"/>
            </a:endParaRPr>
          </a:p>
          <a:p>
            <a:r>
              <a:rPr lang="en-US" sz="2800" dirty="0">
                <a:latin typeface="Segoe Print" panose="02000800000000000000" pitchFamily="2" charset="0"/>
              </a:rPr>
              <a:t>Dance with Mrs. Hobbs</a:t>
            </a:r>
          </a:p>
          <a:p>
            <a:r>
              <a:rPr lang="en-US" sz="2800" dirty="0">
                <a:latin typeface="Segoe Print" panose="02000800000000000000" pitchFamily="2" charset="0"/>
                <a:hlinkClick r:id="rId4"/>
              </a:rPr>
              <a:t>Drama</a:t>
            </a:r>
            <a:r>
              <a:rPr lang="en-US" sz="2800" dirty="0">
                <a:latin typeface="Segoe Print" panose="02000800000000000000" pitchFamily="2" charset="0"/>
              </a:rPr>
              <a:t> with Mr. Topper</a:t>
            </a:r>
          </a:p>
          <a:p>
            <a:r>
              <a:rPr lang="en-US" sz="2800" dirty="0">
                <a:latin typeface="Segoe Print" panose="02000800000000000000" pitchFamily="2" charset="0"/>
                <a:hlinkClick r:id="rId5"/>
              </a:rPr>
              <a:t>Art</a:t>
            </a:r>
            <a:r>
              <a:rPr lang="en-US" sz="2800" dirty="0">
                <a:latin typeface="Segoe Print" panose="02000800000000000000" pitchFamily="2" charset="0"/>
              </a:rPr>
              <a:t> with Mrs. Dickey and Ms. Gaunt</a:t>
            </a:r>
          </a:p>
          <a:p>
            <a:r>
              <a:rPr lang="en-US" sz="2800" dirty="0">
                <a:latin typeface="Segoe Print" panose="02000800000000000000" pitchFamily="2" charset="0"/>
                <a:hlinkClick r:id="rId6"/>
              </a:rPr>
              <a:t>Band</a:t>
            </a:r>
            <a:r>
              <a:rPr lang="en-US" sz="2800" dirty="0">
                <a:latin typeface="Segoe Print" panose="02000800000000000000" pitchFamily="2" charset="0"/>
              </a:rPr>
              <a:t> with Mr. Heller</a:t>
            </a:r>
          </a:p>
          <a:p>
            <a:r>
              <a:rPr lang="en-US" sz="2800" dirty="0">
                <a:latin typeface="Segoe Print" panose="02000800000000000000" pitchFamily="2" charset="0"/>
                <a:hlinkClick r:id="rId7"/>
              </a:rPr>
              <a:t>Strings</a:t>
            </a:r>
            <a:r>
              <a:rPr lang="en-US" sz="2800" dirty="0">
                <a:latin typeface="Segoe Print" panose="02000800000000000000" pitchFamily="2" charset="0"/>
              </a:rPr>
              <a:t> with Mr. </a:t>
            </a:r>
            <a:r>
              <a:rPr lang="en-US" sz="2800" dirty="0" err="1">
                <a:latin typeface="Segoe Print" panose="02000800000000000000" pitchFamily="2" charset="0"/>
              </a:rPr>
              <a:t>Visnage</a:t>
            </a:r>
            <a:endParaRPr lang="en-US" sz="2800" dirty="0">
              <a:latin typeface="Segoe Print" panose="02000800000000000000" pitchFamily="2" charset="0"/>
            </a:endParaRPr>
          </a:p>
          <a:p>
            <a:r>
              <a:rPr lang="en-US" sz="2800" dirty="0">
                <a:latin typeface="Segoe Print" panose="02000800000000000000" pitchFamily="2" charset="0"/>
                <a:hlinkClick r:id="rId8"/>
              </a:rPr>
              <a:t>Spanish</a:t>
            </a:r>
            <a:r>
              <a:rPr lang="en-US" sz="2800" dirty="0">
                <a:latin typeface="Segoe Print" panose="02000800000000000000" pitchFamily="2" charset="0"/>
              </a:rPr>
              <a:t> with Senora Motta</a:t>
            </a:r>
          </a:p>
          <a:p>
            <a:r>
              <a:rPr lang="en-US" sz="2800" dirty="0">
                <a:latin typeface="Segoe Print" panose="02000800000000000000" pitchFamily="2" charset="0"/>
                <a:hlinkClick r:id="rId9"/>
              </a:rPr>
              <a:t>PE</a:t>
            </a:r>
            <a:r>
              <a:rPr lang="en-US" sz="2800" dirty="0">
                <a:latin typeface="Segoe Print" panose="02000800000000000000" pitchFamily="2" charset="0"/>
              </a:rPr>
              <a:t> with Mrs. Long</a:t>
            </a:r>
          </a:p>
        </p:txBody>
      </p:sp>
    </p:spTree>
    <p:extLst>
      <p:ext uri="{BB962C8B-B14F-4D97-AF65-F5344CB8AC3E}">
        <p14:creationId xmlns:p14="http://schemas.microsoft.com/office/powerpoint/2010/main" val="3762643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5025" y="4352925"/>
            <a:ext cx="2516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insert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CA985-058C-EF4A-A00D-322059DCA8F0}"/>
              </a:ext>
            </a:extLst>
          </p:cNvPr>
          <p:cNvSpPr txBox="1"/>
          <p:nvPr/>
        </p:nvSpPr>
        <p:spPr>
          <a:xfrm rot="21444091">
            <a:off x="667539" y="3059261"/>
            <a:ext cx="8922831" cy="4401205"/>
          </a:xfrm>
          <a:prstGeom prst="rect">
            <a:avLst/>
          </a:prstGeom>
          <a:solidFill>
            <a:srgbClr val="F6CB62"/>
          </a:solidFill>
        </p:spPr>
        <p:txBody>
          <a:bodyPr wrap="square" rtlCol="0">
            <a:spAutoFit/>
          </a:bodyPr>
          <a:lstStyle/>
          <a:p>
            <a:endParaRPr lang="en-US" sz="6000" dirty="0"/>
          </a:p>
          <a:p>
            <a:r>
              <a:rPr lang="en-US" sz="6000" dirty="0"/>
              <a:t>Class Dojo messaging is the </a:t>
            </a:r>
            <a:r>
              <a:rPr lang="en-US" sz="6000" i="1" dirty="0"/>
              <a:t>best</a:t>
            </a:r>
            <a:r>
              <a:rPr lang="en-US" sz="6000" dirty="0"/>
              <a:t> and </a:t>
            </a:r>
            <a:r>
              <a:rPr lang="en-US" sz="6000" i="1" dirty="0"/>
              <a:t>fastest</a:t>
            </a:r>
            <a:r>
              <a:rPr lang="en-US" sz="6000" dirty="0"/>
              <a:t> way to reach me!</a:t>
            </a:r>
          </a:p>
          <a:p>
            <a:endParaRPr lang="en-US" sz="2800" dirty="0"/>
          </a:p>
          <a:p>
            <a:endParaRPr lang="en-US" sz="1200" dirty="0"/>
          </a:p>
        </p:txBody>
      </p:sp>
      <p:pic>
        <p:nvPicPr>
          <p:cNvPr id="6150" name="Picture 6" descr="Find Your Classroom Management Mojo ~ With Class Dojo | PHYSEDAGOGY">
            <a:extLst>
              <a:ext uri="{FF2B5EF4-FFF2-40B4-BE49-F238E27FC236}">
                <a16:creationId xmlns:a16="http://schemas.microsoft.com/office/drawing/2014/main" id="{5385CFDE-BFCB-4F4C-90FE-057B766D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02" y="4913668"/>
            <a:ext cx="2284574" cy="26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19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100" y="3676650"/>
            <a:ext cx="2088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insert 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3300" y="3495675"/>
            <a:ext cx="2088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insert 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0375" y="3676650"/>
            <a:ext cx="2088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insert 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9325" y="5619750"/>
            <a:ext cx="2088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insert 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4500" y="5810250"/>
            <a:ext cx="2088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insert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E07510-BF09-BF4E-BDA1-5FFF28D77453}"/>
              </a:ext>
            </a:extLst>
          </p:cNvPr>
          <p:cNvSpPr txBox="1"/>
          <p:nvPr/>
        </p:nvSpPr>
        <p:spPr>
          <a:xfrm rot="278392">
            <a:off x="567784" y="2266858"/>
            <a:ext cx="8922831" cy="5016758"/>
          </a:xfrm>
          <a:prstGeom prst="rect">
            <a:avLst/>
          </a:prstGeom>
          <a:solidFill>
            <a:srgbClr val="B0DDDA"/>
          </a:solidFill>
        </p:spPr>
        <p:txBody>
          <a:bodyPr wrap="square" rtlCol="0">
            <a:spAutoFit/>
          </a:bodyPr>
          <a:lstStyle/>
          <a:p>
            <a:endParaRPr lang="en-US" sz="5800" b="1" dirty="0">
              <a:solidFill>
                <a:schemeClr val="bg1"/>
              </a:solidFill>
              <a:latin typeface="Segoe Script" panose="020B0804020000000003" pitchFamily="34" charset="0"/>
            </a:endParaRPr>
          </a:p>
          <a:p>
            <a:r>
              <a:rPr lang="en-US" sz="6800" b="1" dirty="0">
                <a:latin typeface="Segoe Script" panose="020B0804020000000003" pitchFamily="34" charset="0"/>
              </a:rPr>
              <a:t>Any questions, please send me a message on Dojo!?</a:t>
            </a:r>
          </a:p>
          <a:p>
            <a:endParaRPr lang="en-US" sz="5800" b="1" dirty="0">
              <a:solidFill>
                <a:schemeClr val="bg1"/>
              </a:solidFill>
              <a:latin typeface="Segoe Script" panose="020B0804020000000003" pitchFamily="34" charset="0"/>
            </a:endParaRPr>
          </a:p>
        </p:txBody>
      </p:sp>
      <p:pic>
        <p:nvPicPr>
          <p:cNvPr id="7170" name="Picture 2" descr="FREQUENTLY ASKED QUESTIONS | | Hydraformmena">
            <a:extLst>
              <a:ext uri="{FF2B5EF4-FFF2-40B4-BE49-F238E27FC236}">
                <a16:creationId xmlns:a16="http://schemas.microsoft.com/office/drawing/2014/main" id="{7D8A05FA-33B2-E743-978E-1320EE1A6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613" y="711906"/>
            <a:ext cx="3777172" cy="25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2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4676775"/>
            <a:ext cx="2516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insert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44CE2-A821-AC4D-8A08-50F8F1FA3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0044">
            <a:off x="2314171" y="3431134"/>
            <a:ext cx="4121101" cy="3090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2608" y="2669291"/>
            <a:ext cx="2672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venir Next" panose="020B0503020202020204" pitchFamily="34" charset="0"/>
              </a:rPr>
              <a:t>Ms. </a:t>
            </a:r>
            <a:r>
              <a:rPr lang="en-US" sz="3600" b="1" dirty="0" err="1">
                <a:latin typeface="Avenir Next" panose="020B0503020202020204" pitchFamily="34" charset="0"/>
              </a:rPr>
              <a:t>Smeltz</a:t>
            </a:r>
            <a:endParaRPr lang="en-US" sz="3600" b="1" dirty="0">
              <a:latin typeface="Avenir Next" panose="020B0503020202020204" pitchFamily="34" charset="0"/>
            </a:endParaRPr>
          </a:p>
          <a:p>
            <a:endParaRPr lang="en-US" sz="2400" b="1" dirty="0">
              <a:latin typeface="Avenir Next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EFAA9-B12A-F148-B85E-69A6D45D0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4852">
            <a:off x="-102715" y="3620451"/>
            <a:ext cx="3880618" cy="29104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E10111-A970-6448-9CBC-40779EBFBCD6}"/>
              </a:ext>
            </a:extLst>
          </p:cNvPr>
          <p:cNvSpPr txBox="1"/>
          <p:nvPr/>
        </p:nvSpPr>
        <p:spPr>
          <a:xfrm>
            <a:off x="6395162" y="2979203"/>
            <a:ext cx="28163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Avenir Next" panose="020B0503020202020204" pitchFamily="34" charset="0"/>
            </a:endParaRPr>
          </a:p>
          <a:p>
            <a:r>
              <a:rPr lang="en-US" sz="2300" b="1" dirty="0">
                <a:latin typeface="Avenir Next" panose="020B0503020202020204" pitchFamily="34" charset="0"/>
              </a:rPr>
              <a:t>This is my eleventh year of teaching and my sixth year at Perkins! I love this school and I think there’s no better place to be!</a:t>
            </a:r>
          </a:p>
        </p:txBody>
      </p:sp>
    </p:spTree>
    <p:extLst>
      <p:ext uri="{BB962C8B-B14F-4D97-AF65-F5344CB8AC3E}">
        <p14:creationId xmlns:p14="http://schemas.microsoft.com/office/powerpoint/2010/main" val="418740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4925" y="4248150"/>
            <a:ext cx="2516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insert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67375" y="5019675"/>
            <a:ext cx="2516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insert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35FBE6-54B4-274E-B8E4-B2E4EDC2BD9A}"/>
              </a:ext>
            </a:extLst>
          </p:cNvPr>
          <p:cNvSpPr/>
          <p:nvPr/>
        </p:nvSpPr>
        <p:spPr>
          <a:xfrm rot="188965">
            <a:off x="531341" y="2656703"/>
            <a:ext cx="8711513" cy="4782065"/>
          </a:xfrm>
          <a:prstGeom prst="rect">
            <a:avLst/>
          </a:prstGeom>
          <a:solidFill>
            <a:srgbClr val="61A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5BBCD9-4F2F-584D-B67C-6438C18EB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033">
            <a:off x="969732" y="2698502"/>
            <a:ext cx="7643433" cy="45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78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1931" y="3019567"/>
            <a:ext cx="36872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School starts at </a:t>
            </a:r>
            <a:r>
              <a:rPr lang="en-US" sz="4400" dirty="0">
                <a:highlight>
                  <a:srgbClr val="008080"/>
                </a:highlight>
              </a:rPr>
              <a:t>8:45am</a:t>
            </a:r>
            <a:r>
              <a:rPr lang="en-US" sz="4400" dirty="0"/>
              <a:t>, but students can arrive as early as 8:15am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9244" y="4414194"/>
            <a:ext cx="3488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School ends at </a:t>
            </a:r>
            <a:r>
              <a:rPr lang="en-US" sz="4400" dirty="0">
                <a:highlight>
                  <a:srgbClr val="008080"/>
                </a:highlight>
              </a:rPr>
              <a:t>2:55pm</a:t>
            </a:r>
          </a:p>
        </p:txBody>
      </p:sp>
    </p:spTree>
    <p:extLst>
      <p:ext uri="{BB962C8B-B14F-4D97-AF65-F5344CB8AC3E}">
        <p14:creationId xmlns:p14="http://schemas.microsoft.com/office/powerpoint/2010/main" val="17224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312802">
            <a:off x="865727" y="3338095"/>
            <a:ext cx="2088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61ADAA"/>
                </a:highlight>
              </a:rPr>
              <a:t>Follow the teacher’s directions the first time.</a:t>
            </a:r>
          </a:p>
        </p:txBody>
      </p:sp>
      <p:sp>
        <p:nvSpPr>
          <p:cNvPr id="4" name="TextBox 3"/>
          <p:cNvSpPr txBox="1"/>
          <p:nvPr/>
        </p:nvSpPr>
        <p:spPr>
          <a:xfrm rot="382527">
            <a:off x="3823463" y="3116973"/>
            <a:ext cx="1826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B0DDDA"/>
                </a:highlight>
              </a:rPr>
              <a:t>Keep hands, feet, and objects to yourself.</a:t>
            </a:r>
          </a:p>
        </p:txBody>
      </p:sp>
      <p:sp>
        <p:nvSpPr>
          <p:cNvPr id="5" name="TextBox 4"/>
          <p:cNvSpPr txBox="1"/>
          <p:nvPr/>
        </p:nvSpPr>
        <p:spPr>
          <a:xfrm rot="359515">
            <a:off x="6905398" y="3522760"/>
            <a:ext cx="197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ADC637"/>
                </a:highlight>
              </a:rPr>
              <a:t>Be a good listener, don’t interrupt.</a:t>
            </a:r>
          </a:p>
        </p:txBody>
      </p:sp>
      <p:sp>
        <p:nvSpPr>
          <p:cNvPr id="6" name="TextBox 5"/>
          <p:cNvSpPr txBox="1"/>
          <p:nvPr/>
        </p:nvSpPr>
        <p:spPr>
          <a:xfrm rot="446573">
            <a:off x="2150076" y="5461500"/>
            <a:ext cx="2213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008080"/>
                </a:highlight>
              </a:rPr>
              <a:t>Stay in your seat or area unless you have permission.</a:t>
            </a:r>
          </a:p>
        </p:txBody>
      </p:sp>
      <p:pic>
        <p:nvPicPr>
          <p:cNvPr id="1030" name="Picture 6" descr="Class Teachers Can Be Contacted Via The App Messaging - Class Dojo Mojo  Clipart - Full Size Clipart (#1824052) - PinClipart">
            <a:extLst>
              <a:ext uri="{FF2B5EF4-FFF2-40B4-BE49-F238E27FC236}">
                <a16:creationId xmlns:a16="http://schemas.microsoft.com/office/drawing/2014/main" id="{16E1E8E3-CFE7-134A-AAEE-E7891501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4694">
            <a:off x="5423770" y="5339904"/>
            <a:ext cx="2179647" cy="14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0C19E0D-462D-3347-88D6-8C54AE6F7365}"/>
              </a:ext>
            </a:extLst>
          </p:cNvPr>
          <p:cNvSpPr/>
          <p:nvPr/>
        </p:nvSpPr>
        <p:spPr>
          <a:xfrm>
            <a:off x="869294" y="3036946"/>
            <a:ext cx="451413" cy="43353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45361A-4795-8241-A455-6ADCB25FA89E}"/>
              </a:ext>
            </a:extLst>
          </p:cNvPr>
          <p:cNvSpPr/>
          <p:nvPr/>
        </p:nvSpPr>
        <p:spPr>
          <a:xfrm>
            <a:off x="3462665" y="2792360"/>
            <a:ext cx="451413" cy="43353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60F831-812D-2A41-A2D9-B7468100E884}"/>
              </a:ext>
            </a:extLst>
          </p:cNvPr>
          <p:cNvSpPr/>
          <p:nvPr/>
        </p:nvSpPr>
        <p:spPr>
          <a:xfrm>
            <a:off x="6851275" y="3036946"/>
            <a:ext cx="451413" cy="43353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0F0960A-E168-CD44-8053-4097FA2C6E9D}"/>
              </a:ext>
            </a:extLst>
          </p:cNvPr>
          <p:cNvSpPr/>
          <p:nvPr/>
        </p:nvSpPr>
        <p:spPr>
          <a:xfrm>
            <a:off x="2169572" y="4891219"/>
            <a:ext cx="451413" cy="43353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68650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404" y="2633607"/>
            <a:ext cx="9480720" cy="4708981"/>
          </a:xfrm>
          <a:prstGeom prst="rect">
            <a:avLst/>
          </a:prstGeom>
          <a:solidFill>
            <a:srgbClr val="ED89B4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In third grade we switch over to the A, B, C, D, F grading scale.</a:t>
            </a:r>
          </a:p>
          <a:p>
            <a:endParaRPr lang="en-US" sz="3600" dirty="0"/>
          </a:p>
          <a:p>
            <a:r>
              <a:rPr lang="en-US" sz="3600" dirty="0"/>
              <a:t>100% - 90%: A</a:t>
            </a:r>
          </a:p>
          <a:p>
            <a:r>
              <a:rPr lang="en-US" sz="3600" dirty="0"/>
              <a:t>89% - 80%: B</a:t>
            </a:r>
          </a:p>
          <a:p>
            <a:r>
              <a:rPr lang="en-US" sz="3600" dirty="0"/>
              <a:t>79% - 70%: C</a:t>
            </a:r>
          </a:p>
          <a:p>
            <a:r>
              <a:rPr lang="en-US" sz="3600" dirty="0"/>
              <a:t>69% - 60: D</a:t>
            </a:r>
          </a:p>
          <a:p>
            <a:r>
              <a:rPr lang="en-US" sz="3600" dirty="0"/>
              <a:t>59% - 0%: F</a:t>
            </a:r>
          </a:p>
          <a:p>
            <a:endParaRPr lang="en-US" sz="1200" dirty="0"/>
          </a:p>
        </p:txBody>
      </p:sp>
      <p:pic>
        <p:nvPicPr>
          <p:cNvPr id="2050" name="Picture 2" descr="Stock Parent Signature Needed Teacher Stamp | Etsy">
            <a:extLst>
              <a:ext uri="{FF2B5EF4-FFF2-40B4-BE49-F238E27FC236}">
                <a16:creationId xmlns:a16="http://schemas.microsoft.com/office/drawing/2014/main" id="{00A28941-F455-9A4C-A5E3-A5B89E991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331">
            <a:off x="5024904" y="3721633"/>
            <a:ext cx="2901223" cy="290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C98D94-5942-F645-9141-287CD752170D}"/>
              </a:ext>
            </a:extLst>
          </p:cNvPr>
          <p:cNvSpPr txBox="1"/>
          <p:nvPr/>
        </p:nvSpPr>
        <p:spPr>
          <a:xfrm>
            <a:off x="5970311" y="626996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Any student receiving a D or F on classwork or tests will need a parent’s signature returned.</a:t>
            </a:r>
          </a:p>
        </p:txBody>
      </p:sp>
    </p:spTree>
    <p:extLst>
      <p:ext uri="{BB962C8B-B14F-4D97-AF65-F5344CB8AC3E}">
        <p14:creationId xmlns:p14="http://schemas.microsoft.com/office/powerpoint/2010/main" val="162929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705DBE-BDF7-694C-AA9E-4EDBD50F004D}"/>
              </a:ext>
            </a:extLst>
          </p:cNvPr>
          <p:cNvSpPr txBox="1"/>
          <p:nvPr/>
        </p:nvSpPr>
        <p:spPr>
          <a:xfrm rot="21444091">
            <a:off x="506628" y="2811963"/>
            <a:ext cx="9082215" cy="4832092"/>
          </a:xfrm>
          <a:prstGeom prst="rect">
            <a:avLst/>
          </a:prstGeom>
          <a:solidFill>
            <a:srgbClr val="F6CB62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Homework is </a:t>
            </a:r>
            <a:r>
              <a:rPr lang="en-US" sz="3200" u="sng" dirty="0"/>
              <a:t>always</a:t>
            </a:r>
            <a:r>
              <a:rPr lang="en-US" sz="3200" dirty="0"/>
              <a:t> due on Fridays. </a:t>
            </a:r>
          </a:p>
          <a:p>
            <a:r>
              <a:rPr lang="en-US" sz="3200" dirty="0"/>
              <a:t>It usually includes… </a:t>
            </a:r>
          </a:p>
          <a:p>
            <a:endParaRPr lang="en-US" sz="36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/>
              <a:t>Math practice related to what we’re currently working on in class.</a:t>
            </a:r>
          </a:p>
          <a:p>
            <a:endParaRPr lang="en-US" sz="28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/>
              <a:t>Reading log (this year it is a green folder)</a:t>
            </a:r>
          </a:p>
          <a:p>
            <a:endParaRPr lang="en-US" sz="28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/>
              <a:t>Spelling to study for the test on Friday</a:t>
            </a:r>
          </a:p>
          <a:p>
            <a:endParaRPr lang="en-US" sz="28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111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650" y="4333875"/>
            <a:ext cx="2516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insert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9275" y="4981575"/>
            <a:ext cx="2516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insert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B4D56-1F15-3740-93AF-C98A8659B830}"/>
              </a:ext>
            </a:extLst>
          </p:cNvPr>
          <p:cNvSpPr txBox="1"/>
          <p:nvPr/>
        </p:nvSpPr>
        <p:spPr>
          <a:xfrm>
            <a:off x="283458" y="2442418"/>
            <a:ext cx="9480720" cy="5078313"/>
          </a:xfrm>
          <a:prstGeom prst="rect">
            <a:avLst/>
          </a:prstGeom>
          <a:solidFill>
            <a:srgbClr val="B0DDDA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FOR MANY REASONS, I tried to keep school supplies minimal and simple this year.</a:t>
            </a:r>
          </a:p>
          <a:p>
            <a:r>
              <a:rPr lang="en-US" sz="3600" dirty="0"/>
              <a:t> </a:t>
            </a:r>
          </a:p>
          <a:p>
            <a:r>
              <a:rPr lang="en-US" sz="3600" dirty="0"/>
              <a:t>All they need to bring:</a:t>
            </a:r>
          </a:p>
          <a:p>
            <a:endParaRPr lang="en-US" sz="3600" dirty="0"/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/>
              <a:t>Refillable water bottle for daily use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/>
              <a:t>Headphones (keep at school)</a:t>
            </a:r>
          </a:p>
          <a:p>
            <a:endParaRPr lang="en-US" sz="3600" dirty="0"/>
          </a:p>
          <a:p>
            <a:r>
              <a:rPr lang="en-US" sz="2400" dirty="0"/>
              <a:t>*</a:t>
            </a:r>
            <a:r>
              <a:rPr lang="en-US" sz="2400" i="1" u="sng" dirty="0"/>
              <a:t>all other stuff should stay home</a:t>
            </a:r>
          </a:p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93452-0EBF-0A4D-AA2C-B3C96F593B19}"/>
              </a:ext>
            </a:extLst>
          </p:cNvPr>
          <p:cNvSpPr txBox="1"/>
          <p:nvPr/>
        </p:nvSpPr>
        <p:spPr>
          <a:xfrm rot="536306">
            <a:off x="6407454" y="6316149"/>
            <a:ext cx="3409772" cy="923330"/>
          </a:xfrm>
          <a:prstGeom prst="rect">
            <a:avLst/>
          </a:prstGeom>
          <a:solidFill>
            <a:schemeClr val="bg1"/>
          </a:solidFill>
          <a:ln w="47625" cmpd="thickThin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We’ll always accept donations of </a:t>
            </a:r>
            <a:r>
              <a:rPr lang="en-US" u="sng" dirty="0"/>
              <a:t>hand sanitizer</a:t>
            </a:r>
            <a:r>
              <a:rPr lang="en-US" dirty="0"/>
              <a:t>, </a:t>
            </a:r>
            <a:r>
              <a:rPr lang="en-US" u="sng" dirty="0"/>
              <a:t>disinfecting wipes</a:t>
            </a:r>
            <a:r>
              <a:rPr lang="en-US" dirty="0"/>
              <a:t>, &amp; </a:t>
            </a:r>
            <a:r>
              <a:rPr lang="en-US" u="sng" dirty="0"/>
              <a:t>tissues. </a:t>
            </a:r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81772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650" y="4333875"/>
            <a:ext cx="2516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insert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9275" y="4981575"/>
            <a:ext cx="2516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insert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B4D56-1F15-3740-93AF-C98A8659B830}"/>
              </a:ext>
            </a:extLst>
          </p:cNvPr>
          <p:cNvSpPr txBox="1"/>
          <p:nvPr/>
        </p:nvSpPr>
        <p:spPr>
          <a:xfrm>
            <a:off x="288840" y="2442418"/>
            <a:ext cx="9480720" cy="5078313"/>
          </a:xfrm>
          <a:prstGeom prst="rect">
            <a:avLst/>
          </a:prstGeom>
          <a:solidFill>
            <a:srgbClr val="F6CB62"/>
          </a:solidFill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Here is our class wish list! These items are on this list to help make our classroom extra awesome! Any donations are super appreciated!!</a:t>
            </a:r>
          </a:p>
          <a:p>
            <a:endParaRPr lang="en-US" sz="3600" dirty="0"/>
          </a:p>
          <a:p>
            <a:pPr algn="ctr"/>
            <a:r>
              <a:rPr lang="en-US" sz="3600" dirty="0">
                <a:hlinkClick r:id="rId3"/>
              </a:rPr>
              <a:t>Amazon Wishlist</a:t>
            </a:r>
            <a:endParaRPr lang="en-US" sz="3600" dirty="0"/>
          </a:p>
          <a:p>
            <a:endParaRPr lang="en-US" sz="3600" i="1" u="sng" dirty="0"/>
          </a:p>
          <a:p>
            <a:endParaRPr lang="en-US" sz="2400" i="1" u="sng" dirty="0"/>
          </a:p>
          <a:p>
            <a:endParaRPr lang="en-US" sz="1200" dirty="0"/>
          </a:p>
        </p:txBody>
      </p:sp>
      <p:pic>
        <p:nvPicPr>
          <p:cNvPr id="1038" name="Picture 14" descr="Thank you PNG Free Image – Png Lux">
            <a:extLst>
              <a:ext uri="{FF2B5EF4-FFF2-40B4-BE49-F238E27FC236}">
                <a16:creationId xmlns:a16="http://schemas.microsoft.com/office/drawing/2014/main" id="{97227AE4-8359-E641-8CFF-91FB00A8E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285">
            <a:off x="7056919" y="5133212"/>
            <a:ext cx="2438065" cy="23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892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6170</TotalTime>
  <Words>481</Words>
  <Application>Microsoft Macintosh PowerPoint</Application>
  <PresentationFormat>Custom</PresentationFormat>
  <Paragraphs>80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Avenir Next</vt:lpstr>
      <vt:lpstr>Calibri</vt:lpstr>
      <vt:lpstr>Calibri Light</vt:lpstr>
      <vt:lpstr>Segoe Print</vt:lpstr>
      <vt:lpstr>Segoe Script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Cohen</dc:creator>
  <cp:lastModifiedBy>Ogles Alyson</cp:lastModifiedBy>
  <cp:revision>179</cp:revision>
  <dcterms:created xsi:type="dcterms:W3CDTF">2015-05-24T13:41:28Z</dcterms:created>
  <dcterms:modified xsi:type="dcterms:W3CDTF">2021-08-25T18:47:22Z</dcterms:modified>
</cp:coreProperties>
</file>